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9"/>
  </p:notesMasterIdLst>
  <p:handoutMasterIdLst>
    <p:handoutMasterId r:id="rId30"/>
  </p:handoutMasterIdLst>
  <p:sldIdLst>
    <p:sldId id="264" r:id="rId5"/>
    <p:sldId id="266" r:id="rId6"/>
    <p:sldId id="267" r:id="rId7"/>
    <p:sldId id="277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0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3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5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outlineViewPr>
    <p:cViewPr>
      <p:scale>
        <a:sx n="33" d="100"/>
        <a:sy n="33" d="100"/>
      </p:scale>
      <p:origin x="0" y="-25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31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EFD117-D78C-4EF6-BA17-0273C8A8E03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2023/9/5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CC7757-6264-420F-9201-02E9A21CB7A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7BC04E0-70F9-40EC-B6EC-3ABD6FE64549}" type="datetime1">
              <a:rPr lang="en-US" altLang="zh-TW" smtClean="0"/>
              <a:pPr/>
              <a:t>9/5/2023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AD115C9-E24C-4512-AA8B-319BB49F77B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955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 rtlCol="0"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8F19FC-0F39-44EB-A0E3-4B2CE79A8711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03AEB2-C330-4932-AD74-86D23409BBFE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vert"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5550D-E260-4483-935B-3A0643DB9926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內容預留位置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8B8A77-77E5-4F43-8FEC-DE0E3C3663E6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rtlCol="0" anchor="t"/>
          <a:lstStyle>
            <a:lvl1pPr algn="l">
              <a:defRPr sz="4000" b="1" i="0" cap="all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123DE-8A39-493E-B77D-53833908D4E2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內容預留位置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13" name="內容預留位置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3D7059-212D-4A4A-A02C-E1E9B7FBF2FD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1" name="內容預留位置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13" name="內容預留位置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C2C954-B0A6-4486-9524-2CF62681143B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5A6A33-8924-4CBF-8CD1-5C5670EBC924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706261-7A23-4474-A9CC-AB5860E06439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rtlCol="0"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9" name="內容預留位置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 rtlCol="0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E1ECC-3C7E-424C-99C7-AA8EEDCD23D4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rtlCol="0"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0" name="圖片預留位置 9" descr="要新增影像的空白預留位置。按一下預留位置，然後選取您要新增的影像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DC40-7AF6-4884-82B6-4C88820EA24D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9BA668E-E19D-46A0-A2EE-C39630AE87BB}" type="datetime1">
              <a:rPr lang="zh-TW" altLang="en-US" smtClean="0"/>
              <a:t>2023/9/5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img/&#20986;&#20837;&#36229;&#36031;&#26131;&#38989;-2019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img/&#20986;&#20837;&#36229;&#36031;&#26131;&#38989;-2001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img/&#36031;&#26131;&#32317;&#20540;-2019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img/&#36031;&#26131;&#32317;&#20540;-2001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img/&#36914;&#20986;&#21475;&#27331;&#37327;200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img/&#36914;&#20986;&#21475;&#27331;&#37327;2019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img/&#36914;&#20986;&#21475;&#27331;&#37327;&#21512;&#35336;2001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img/&#36914;&#20986;&#21475;&#27331;&#37327;&#21512;&#35336;2019.p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img/&#27512;&#19968;&#21270;-&#27331;&#37327;&#33287;&#20986;&#20837;&#36229;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img/&#27512;&#19968;&#21270;-&#27331;&#37327;&#33287;&#36031;&#26131;&#32317;&#20540;.p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k.finance.yahoo.com/quote/2603.TW?p=2603.TW" TargetMode="External"/><Relationship Id="rId2" Type="http://schemas.openxmlformats.org/officeDocument/2006/relationships/hyperlink" Target="https://data.gov.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k.finance.yahoo.com/quote/%5ETWII?p=%5ETWI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img/&#36914;&#20986;&#21475;&#36031;&#26131;&#20540;-2019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img/&#36914;&#20986;&#21475;&#36031;&#26131;&#20540;-2001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貨櫃航運數據分析歷程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BDSE</a:t>
            </a:r>
            <a:r>
              <a:rPr lang="zh-TW" altLang="en-US" dirty="0" smtClean="0"/>
              <a:t> </a:t>
            </a:r>
            <a:r>
              <a:rPr lang="en-US" altLang="zh-TW" dirty="0" smtClean="0"/>
              <a:t>32</a:t>
            </a:r>
            <a:r>
              <a:rPr lang="zh-TW" altLang="en-US" dirty="0" smtClean="0"/>
              <a:t>　</a:t>
            </a:r>
            <a:r>
              <a:rPr lang="en-US" altLang="zh-TW" dirty="0" smtClean="0"/>
              <a:t>05</a:t>
            </a:r>
            <a:r>
              <a:rPr lang="zh-TW" altLang="en-US" dirty="0" smtClean="0"/>
              <a:t>號　莊東翰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22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出入超貿易額 </a:t>
            </a:r>
            <a:r>
              <a:rPr lang="en-US" altLang="zh-TW" dirty="0" smtClean="0"/>
              <a:t>(</a:t>
            </a:r>
            <a:r>
              <a:rPr lang="zh-TW" altLang="en-US" dirty="0" smtClean="0"/>
              <a:t>出口</a:t>
            </a:r>
            <a:r>
              <a:rPr lang="en-US" altLang="zh-TW" dirty="0" smtClean="0"/>
              <a:t>-</a:t>
            </a:r>
            <a:r>
              <a:rPr lang="zh-TW" altLang="en-US" dirty="0" smtClean="0"/>
              <a:t>進口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內容版面配置區 4">
            <a:hlinkClick r:id="rId2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800" y="1742400"/>
            <a:ext cx="10566400" cy="2564535"/>
          </a:xfrm>
          <a:prstGeom prst="rect">
            <a:avLst/>
          </a:prstGeom>
        </p:spPr>
      </p:pic>
      <p:pic>
        <p:nvPicPr>
          <p:cNvPr id="6" name="圖片 5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1" y="4631697"/>
            <a:ext cx="10566399" cy="1451546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001189" y="3757353"/>
            <a:ext cx="1377145" cy="4792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3172342" y="5837122"/>
            <a:ext cx="184268" cy="16631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635132" y="5795212"/>
            <a:ext cx="184268" cy="16631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9734203" y="4771507"/>
            <a:ext cx="465513" cy="847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直線圖說文字 1 12"/>
          <p:cNvSpPr/>
          <p:nvPr/>
        </p:nvSpPr>
        <p:spPr>
          <a:xfrm>
            <a:off x="5348279" y="4301164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-22818"/>
              <a:gd name="adj4" fmla="val -52889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疫情轉單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直線圖說文字 1 13"/>
          <p:cNvSpPr/>
          <p:nvPr/>
        </p:nvSpPr>
        <p:spPr>
          <a:xfrm>
            <a:off x="3696300" y="6153735"/>
            <a:ext cx="609777" cy="336305"/>
          </a:xfrm>
          <a:prstGeom prst="borderCallout1">
            <a:avLst>
              <a:gd name="adj1" fmla="val 46479"/>
              <a:gd name="adj2" fmla="val -1165"/>
              <a:gd name="adj3" fmla="val -39465"/>
              <a:gd name="adj4" fmla="val -64517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入超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47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貿易總值 </a:t>
            </a:r>
            <a:r>
              <a:rPr lang="en-US" altLang="zh-TW" dirty="0" smtClean="0"/>
              <a:t>(</a:t>
            </a:r>
            <a:r>
              <a:rPr lang="zh-TW" altLang="en-US" dirty="0" smtClean="0"/>
              <a:t>出口</a:t>
            </a:r>
            <a:r>
              <a:rPr lang="en-US" altLang="zh-TW" dirty="0" smtClean="0"/>
              <a:t>+</a:t>
            </a:r>
            <a:r>
              <a:rPr lang="zh-TW" altLang="en-US" dirty="0" smtClean="0"/>
              <a:t>進口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>
            <a:hlinkClick r:id="rId2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800" y="1742400"/>
            <a:ext cx="10566400" cy="2555217"/>
          </a:xfrm>
          <a:prstGeom prst="rect">
            <a:avLst/>
          </a:prstGeom>
        </p:spPr>
      </p:pic>
      <p:pic>
        <p:nvPicPr>
          <p:cNvPr id="5" name="圖片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622379"/>
            <a:ext cx="10566400" cy="14503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308761" y="5128713"/>
            <a:ext cx="512621" cy="78163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9520840" y="4472248"/>
            <a:ext cx="1609902" cy="116366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直線圖說文字 1 7"/>
          <p:cNvSpPr/>
          <p:nvPr/>
        </p:nvSpPr>
        <p:spPr>
          <a:xfrm>
            <a:off x="5052810" y="6229300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-94500"/>
              <a:gd name="adj4" fmla="val -4651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金融海嘯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直線圖說文字 1 8"/>
          <p:cNvSpPr/>
          <p:nvPr/>
        </p:nvSpPr>
        <p:spPr>
          <a:xfrm>
            <a:off x="8595360" y="6222822"/>
            <a:ext cx="1244138" cy="336305"/>
          </a:xfrm>
          <a:prstGeom prst="borderCallout1">
            <a:avLst>
              <a:gd name="adj1" fmla="val 46479"/>
              <a:gd name="adj2" fmla="val 100036"/>
              <a:gd name="adj3" fmla="val -193371"/>
              <a:gd name="adj4" fmla="val 110467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供應鏈狂潮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4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臺灣地區國際商港貨櫃裝卸</a:t>
            </a:r>
            <a:r>
              <a:rPr lang="zh-TW" altLang="en-US" dirty="0" smtClean="0"/>
              <a:t>量 </a:t>
            </a:r>
            <a:r>
              <a:rPr lang="en-US" altLang="zh-TW" dirty="0" smtClean="0"/>
              <a:t>(TEU)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1779791"/>
            <a:ext cx="10566400" cy="375561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880093" y="2107277"/>
            <a:ext cx="622037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502130" y="4592782"/>
            <a:ext cx="2477194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3823852" y="2107277"/>
            <a:ext cx="315886" cy="311725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274682" y="2419002"/>
            <a:ext cx="545806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2800" y="5669733"/>
            <a:ext cx="10566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「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國際商港」係指「基隆港、臺北港、蘇澳港、臺中港、高雄港、安平港、花蓮港」之合計。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貨櫃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裝卸量單位為</a:t>
            </a:r>
            <a:r>
              <a:rPr lang="en-US" altLang="zh-TW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TEU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係指折合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呎貨櫃數，即為將全部各類型貨櫃折合成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呎標準櫃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數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其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折算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方法：一個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呎貨櫃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=1TEU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、一個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呎貨櫃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=2TEU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、一個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45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呎貨櫃</a:t>
            </a:r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=</a:t>
            </a:r>
            <a:r>
              <a:rPr lang="en-US" altLang="zh-TW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2.25TEU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。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00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臺灣地區國際商港貨櫃裝卸</a:t>
            </a:r>
            <a:r>
              <a:rPr lang="zh-TW" altLang="en-US" dirty="0" smtClean="0"/>
              <a:t>量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資料清整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1785923"/>
            <a:ext cx="10566400" cy="37433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30284" y="1845425"/>
            <a:ext cx="3665913" cy="361603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009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進出口櫃</a:t>
            </a:r>
            <a:r>
              <a:rPr lang="zh-TW" altLang="en-US" dirty="0" smtClean="0"/>
              <a:t>量 </a:t>
            </a:r>
            <a:r>
              <a:rPr lang="en-US" altLang="zh-TW" dirty="0"/>
              <a:t>(TEU)</a:t>
            </a:r>
            <a:endParaRPr lang="zh-TW" altLang="en-US" dirty="0"/>
          </a:p>
        </p:txBody>
      </p:sp>
      <p:pic>
        <p:nvPicPr>
          <p:cNvPr id="10" name="圖片 9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470302"/>
            <a:ext cx="10566400" cy="1449081"/>
          </a:xfrm>
          <a:prstGeom prst="rect">
            <a:avLst/>
          </a:prstGeom>
        </p:spPr>
      </p:pic>
      <p:pic>
        <p:nvPicPr>
          <p:cNvPr id="4" name="內容版面配置區 3">
            <a:hlinkClick r:id="rId4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812800" y="1742400"/>
            <a:ext cx="10566400" cy="240314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929837" y="1863635"/>
            <a:ext cx="315489" cy="33092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3060262" y="1784260"/>
            <a:ext cx="315489" cy="33092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938255" y="1921148"/>
            <a:ext cx="315489" cy="33092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8255284" y="2029098"/>
            <a:ext cx="315489" cy="33092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4266011" y="4775860"/>
            <a:ext cx="663436" cy="10097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10802585" y="4775861"/>
            <a:ext cx="663436" cy="52766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直線圖說文字 1 13"/>
          <p:cNvSpPr/>
          <p:nvPr/>
        </p:nvSpPr>
        <p:spPr>
          <a:xfrm>
            <a:off x="5052809" y="6075992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-94500"/>
              <a:gd name="adj4" fmla="val -4651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金融海嘯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直線圖說文字 1 14"/>
          <p:cNvSpPr/>
          <p:nvPr/>
        </p:nvSpPr>
        <p:spPr>
          <a:xfrm>
            <a:off x="9609513" y="6158294"/>
            <a:ext cx="1209698" cy="336305"/>
          </a:xfrm>
          <a:prstGeom prst="borderCallout1">
            <a:avLst>
              <a:gd name="adj1" fmla="val 46479"/>
              <a:gd name="adj2" fmla="val 101074"/>
              <a:gd name="adj3" fmla="val -262581"/>
              <a:gd name="adj4" fmla="val 12907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科技業裁員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直線圖說文字 1 15"/>
          <p:cNvSpPr/>
          <p:nvPr/>
        </p:nvSpPr>
        <p:spPr>
          <a:xfrm>
            <a:off x="4558725" y="1417638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110658"/>
              <a:gd name="adj4" fmla="val -129387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年前進口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直線圖說文字 1 16"/>
          <p:cNvSpPr/>
          <p:nvPr/>
        </p:nvSpPr>
        <p:spPr>
          <a:xfrm>
            <a:off x="6925772" y="1406095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172453"/>
              <a:gd name="adj4" fmla="val -67232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年後報關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18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進出口櫃量</a:t>
            </a:r>
            <a:r>
              <a:rPr lang="zh-TW" altLang="en-US" dirty="0" smtClean="0"/>
              <a:t>合計 </a:t>
            </a:r>
            <a:r>
              <a:rPr lang="en-US" altLang="zh-TW" dirty="0" smtClean="0"/>
              <a:t>(</a:t>
            </a:r>
            <a:r>
              <a:rPr lang="zh-TW" altLang="en-US" dirty="0" smtClean="0"/>
              <a:t>進港</a:t>
            </a:r>
            <a:r>
              <a:rPr lang="en-US" altLang="zh-TW" dirty="0" smtClean="0"/>
              <a:t>+</a:t>
            </a:r>
            <a:r>
              <a:rPr lang="zh-TW" altLang="en-US" dirty="0" smtClean="0"/>
              <a:t>出港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468496"/>
            <a:ext cx="10566400" cy="1448619"/>
          </a:xfrm>
          <a:prstGeom prst="rect">
            <a:avLst/>
          </a:prstGeom>
        </p:spPr>
      </p:pic>
      <p:pic>
        <p:nvPicPr>
          <p:cNvPr id="6" name="內容版面配置區 5">
            <a:hlinkClick r:id="rId4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812800" y="1742400"/>
            <a:ext cx="10566400" cy="240133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0819211" y="4750923"/>
            <a:ext cx="663436" cy="52766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4252157" y="4723205"/>
            <a:ext cx="619101" cy="111075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1226322" y="4877828"/>
            <a:ext cx="727169" cy="80150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直線圖說文字 1 9"/>
          <p:cNvSpPr/>
          <p:nvPr/>
        </p:nvSpPr>
        <p:spPr>
          <a:xfrm>
            <a:off x="1953490" y="6158294"/>
            <a:ext cx="1113905" cy="336305"/>
          </a:xfrm>
          <a:prstGeom prst="borderCallout1">
            <a:avLst>
              <a:gd name="adj1" fmla="val 46479"/>
              <a:gd name="adj2" fmla="val -1165"/>
              <a:gd name="adj3" fmla="val -138992"/>
              <a:gd name="adj4" fmla="val -3137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加入</a:t>
            </a:r>
            <a:r>
              <a:rPr lang="en-US" altLang="zh-TW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WTO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9609513" y="6158294"/>
            <a:ext cx="1209698" cy="336305"/>
          </a:xfrm>
          <a:prstGeom prst="borderCallout1">
            <a:avLst>
              <a:gd name="adj1" fmla="val 46479"/>
              <a:gd name="adj2" fmla="val 101074"/>
              <a:gd name="adj3" fmla="val -262581"/>
              <a:gd name="adj4" fmla="val 12907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科技業裁員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直線圖說文字 1 11"/>
          <p:cNvSpPr/>
          <p:nvPr/>
        </p:nvSpPr>
        <p:spPr>
          <a:xfrm>
            <a:off x="5052810" y="6158294"/>
            <a:ext cx="1043190" cy="336305"/>
          </a:xfrm>
          <a:prstGeom prst="borderCallout1">
            <a:avLst>
              <a:gd name="adj1" fmla="val 46479"/>
              <a:gd name="adj2" fmla="val -1165"/>
              <a:gd name="adj3" fmla="val -94500"/>
              <a:gd name="adj4" fmla="val -46514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金融海嘯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04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餘弦相似度</a:t>
            </a:r>
            <a:r>
              <a:rPr lang="zh-TW" altLang="en-US" dirty="0" smtClean="0"/>
              <a:t>計算 </a:t>
            </a:r>
            <a:r>
              <a:rPr lang="en-US" altLang="zh-TW" dirty="0" smtClean="0"/>
              <a:t>(</a:t>
            </a:r>
            <a:r>
              <a:rPr lang="en-US" altLang="zh-TW" dirty="0"/>
              <a:t>0~±1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70527" y="1600200"/>
            <a:ext cx="4862945" cy="411480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TW" altLang="en-US" b="1" dirty="0"/>
              <a:t>數值</a:t>
            </a:r>
            <a:r>
              <a:rPr lang="zh-TW" altLang="en-US" b="1" dirty="0" smtClean="0"/>
              <a:t>溢出</a:t>
            </a:r>
            <a:r>
              <a:rPr lang="zh-TW" altLang="en-US" dirty="0" smtClean="0"/>
              <a:t>：當 </a:t>
            </a:r>
            <a:r>
              <a:rPr lang="en-US" altLang="zh-TW" dirty="0" err="1"/>
              <a:t>ttv</a:t>
            </a:r>
            <a:r>
              <a:rPr lang="en-US" altLang="zh-TW" dirty="0"/>
              <a:t> </a:t>
            </a:r>
            <a:r>
              <a:rPr lang="zh-TW" altLang="en-US" dirty="0"/>
              <a:t>中的元素非常大時，其平方可能會變得極大，甚至超出了計算機可以表示的範圍，導致數值溢出。這可能會導致計算結果變成無限大或</a:t>
            </a:r>
            <a:r>
              <a:rPr lang="en-US" altLang="zh-TW" dirty="0" err="1"/>
              <a:t>NaN</a:t>
            </a:r>
            <a:r>
              <a:rPr lang="zh-TW" altLang="en-US" dirty="0"/>
              <a:t>（不是數字）。</a:t>
            </a:r>
          </a:p>
          <a:p>
            <a:endParaRPr lang="zh-TW" altLang="en-US" dirty="0"/>
          </a:p>
          <a:p>
            <a:r>
              <a:rPr lang="zh-TW" altLang="en-US" b="1" dirty="0"/>
              <a:t>數值不穩定</a:t>
            </a:r>
            <a:r>
              <a:rPr lang="zh-TW" altLang="en-US" dirty="0"/>
              <a:t>：計算平方和和開平方是一種數值不穩定的操作，它對輸入的數值非常敏感。當數值非常大時，計算中的微小誤差可能會導致輸出結果的不穩定性。</a:t>
            </a:r>
          </a:p>
        </p:txBody>
      </p:sp>
    </p:spTree>
    <p:extLst>
      <p:ext uri="{BB962C8B-B14F-4D97-AF65-F5344CB8AC3E}">
        <p14:creationId xmlns:p14="http://schemas.microsoft.com/office/powerpoint/2010/main" val="4424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餘弦相似度計算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634480"/>
            <a:ext cx="4978400" cy="204624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932339" y="2166729"/>
            <a:ext cx="3915321" cy="298174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32339" y="4861249"/>
            <a:ext cx="2053041" cy="28722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4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歸一化</a:t>
            </a:r>
            <a:endParaRPr lang="zh-TW" altLang="en-US" dirty="0"/>
          </a:p>
        </p:txBody>
      </p:sp>
      <p:pic>
        <p:nvPicPr>
          <p:cNvPr id="6" name="內容版面配置區 5">
            <a:hlinkClick r:id="rId2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798" y="2266125"/>
            <a:ext cx="10566400" cy="1395818"/>
          </a:xfrm>
          <a:prstGeom prst="rect">
            <a:avLst/>
          </a:prstGeom>
        </p:spPr>
      </p:pic>
      <p:pic>
        <p:nvPicPr>
          <p:cNvPr id="7" name="圖片 6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376333"/>
            <a:ext cx="10566400" cy="13968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12798" y="1611049"/>
            <a:ext cx="105663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zh-TW" altLang="en-US" sz="2400" spc="30" dirty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櫃量與出入超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12798" y="3804297"/>
            <a:ext cx="1056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zh-TW" altLang="en-US" sz="2400" spc="30" dirty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櫃量與貿易總值</a:t>
            </a:r>
          </a:p>
        </p:txBody>
      </p:sp>
    </p:spTree>
    <p:extLst>
      <p:ext uri="{BB962C8B-B14F-4D97-AF65-F5344CB8AC3E}">
        <p14:creationId xmlns:p14="http://schemas.microsoft.com/office/powerpoint/2010/main" val="22020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線性關係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相關係數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230419"/>
            <a:ext cx="4978400" cy="3463962"/>
          </a:xfrm>
          <a:prstGeom prst="rect">
            <a:avLst/>
          </a:prstGeom>
        </p:spPr>
      </p:pic>
      <p:sp>
        <p:nvSpPr>
          <p:cNvPr id="9" name="文字版面配置區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櫃量與貿易總值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03930" y="2209800"/>
            <a:ext cx="4772139" cy="3505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40013" y="5010539"/>
            <a:ext cx="1821236" cy="20527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3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國際貨物運輸</a:t>
            </a:r>
            <a:r>
              <a:rPr lang="zh-TW" altLang="en-US" dirty="0" smtClean="0"/>
              <a:t>種類</a:t>
            </a:r>
            <a:r>
              <a:rPr lang="en-US" altLang="zh-TW" dirty="0" smtClean="0"/>
              <a:t>-</a:t>
            </a:r>
            <a:r>
              <a:rPr lang="zh-TW" altLang="en-US" dirty="0" smtClean="0"/>
              <a:t>空運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航空</a:t>
            </a:r>
            <a:r>
              <a:rPr lang="zh-TW" altLang="en-US" dirty="0" smtClean="0"/>
              <a:t>貨運</a:t>
            </a:r>
            <a:r>
              <a:rPr lang="en-US" altLang="zh-TW" dirty="0" smtClean="0"/>
              <a:t>(</a:t>
            </a:r>
            <a:r>
              <a:rPr lang="zh-TW" altLang="en-US" dirty="0" smtClean="0"/>
              <a:t>長榮航 </a:t>
            </a:r>
            <a:r>
              <a:rPr lang="en-US" altLang="zh-TW" dirty="0" smtClean="0"/>
              <a:t>,</a:t>
            </a:r>
            <a:r>
              <a:rPr lang="zh-TW" altLang="en-US" dirty="0" smtClean="0"/>
              <a:t>華航</a:t>
            </a:r>
            <a:r>
              <a:rPr lang="en-US" altLang="zh-TW" dirty="0" smtClean="0"/>
              <a:t>)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國際快遞</a:t>
            </a:r>
            <a:r>
              <a:rPr lang="en-US" altLang="zh-TW" dirty="0" smtClean="0"/>
              <a:t>(DHL, FEDEX, UPS)</a:t>
            </a:r>
          </a:p>
        </p:txBody>
      </p:sp>
      <p:pic>
        <p:nvPicPr>
          <p:cNvPr id="7" name="Picture 2" descr="https://www.moneydj.com/z/sjn/jpg/GetNewsRptjpg.djjpg?a=236140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559113"/>
            <a:ext cx="4978400" cy="280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2.ettoday.net/images/6858/d6858624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02933"/>
            <a:ext cx="4978400" cy="33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1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線性關係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櫃量與出</a:t>
            </a:r>
            <a:r>
              <a:rPr lang="zh-TW" altLang="en-US" dirty="0" smtClean="0"/>
              <a:t>入超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9715" y="2209800"/>
            <a:ext cx="4704569" cy="35052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貿易總值與出入超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03930" y="2209800"/>
            <a:ext cx="477213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2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1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675128" y="2357436"/>
            <a:ext cx="4429743" cy="24482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與股價的關係 </a:t>
            </a:r>
            <a:r>
              <a:rPr lang="en-US" altLang="zh-TW" dirty="0" smtClean="0"/>
              <a:t>(</a:t>
            </a:r>
            <a:r>
              <a:rPr lang="zh-TW" altLang="en-US" dirty="0" smtClean="0"/>
              <a:t>餘弦相似度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b" anchorCtr="1"/>
          <a:lstStyle/>
          <a:p>
            <a:r>
              <a:rPr lang="zh-TW" altLang="en-US" dirty="0" smtClean="0"/>
              <a:t>長榮海運 </a:t>
            </a:r>
            <a:r>
              <a:rPr lang="en-US" altLang="zh-TW" dirty="0" smtClean="0"/>
              <a:t>2603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15707" y="2357437"/>
            <a:ext cx="4372585" cy="2448267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 anchor="b" anchorCtr="1"/>
          <a:lstStyle/>
          <a:p>
            <a:r>
              <a:rPr lang="zh-TW" altLang="en-US" dirty="0" smtClean="0"/>
              <a:t>台股加權指數 </a:t>
            </a:r>
            <a:r>
              <a:rPr lang="en-US" altLang="zh-TW" dirty="0" smtClean="0"/>
              <a:t>TWII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716135" y="4077478"/>
            <a:ext cx="2063832" cy="2040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041039" y="4531568"/>
            <a:ext cx="2063832" cy="2040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3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結語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未來展望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由資料分析可知：全台國際商港的每月進出口</a:t>
            </a:r>
            <a:r>
              <a:rPr lang="zh-TW" altLang="en-US" dirty="0" smtClean="0">
                <a:solidFill>
                  <a:srgbClr val="FF0000"/>
                </a:solidFill>
              </a:rPr>
              <a:t>貨櫃量</a:t>
            </a:r>
            <a:r>
              <a:rPr lang="zh-TW" altLang="en-US" dirty="0" smtClean="0"/>
              <a:t>總合與每月進出口</a:t>
            </a:r>
            <a:r>
              <a:rPr lang="zh-TW" altLang="en-US" dirty="0" smtClean="0">
                <a:solidFill>
                  <a:srgbClr val="FF0000"/>
                </a:solidFill>
              </a:rPr>
              <a:t>貿易總值</a:t>
            </a:r>
            <a:r>
              <a:rPr lang="zh-TW" altLang="en-US" dirty="0" smtClean="0"/>
              <a:t>具有關聯性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時間區間</a:t>
            </a:r>
            <a:r>
              <a:rPr lang="zh-TW" altLang="en-US" dirty="0"/>
              <a:t>：</a:t>
            </a:r>
            <a:r>
              <a:rPr lang="en-US" altLang="zh-TW" dirty="0" smtClean="0"/>
              <a:t>2001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</a:t>
            </a:r>
            <a:r>
              <a:rPr lang="zh-TW" altLang="en-US" dirty="0" smtClean="0"/>
              <a:t>月</a:t>
            </a:r>
            <a:r>
              <a:rPr lang="en-US" altLang="zh-TW" dirty="0" smtClean="0"/>
              <a:t>~2023</a:t>
            </a:r>
            <a:r>
              <a:rPr lang="zh-TW" altLang="en-US" dirty="0"/>
              <a:t>年</a:t>
            </a:r>
            <a:r>
              <a:rPr lang="en-US" altLang="zh-TW" dirty="0"/>
              <a:t>7</a:t>
            </a:r>
            <a:r>
              <a:rPr lang="zh-TW" altLang="en-US" dirty="0" smtClean="0"/>
              <a:t>月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/>
              <a:t>相關</a:t>
            </a:r>
            <a:r>
              <a:rPr lang="zh-TW" altLang="en-US" dirty="0" smtClean="0"/>
              <a:t>係數：</a:t>
            </a:r>
            <a:r>
              <a:rPr lang="en-US" altLang="zh-TW" dirty="0" smtClean="0"/>
              <a:t>0.7497612704977306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正相關</a:t>
            </a:r>
            <a:r>
              <a:rPr lang="en-US" altLang="zh-TW" dirty="0" smtClean="0"/>
              <a:t>, </a:t>
            </a:r>
            <a:r>
              <a:rPr lang="zh-TW" altLang="en-US" dirty="0" smtClean="0"/>
              <a:t>呈線性關係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 smtClean="0"/>
              <a:t>餘弦相似度：</a:t>
            </a:r>
            <a:r>
              <a:rPr lang="en-US" altLang="zh-TW" dirty="0" smtClean="0"/>
              <a:t>0.9703851174386563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且</a:t>
            </a:r>
            <a:r>
              <a:rPr lang="zh-TW" altLang="en-US" dirty="0" smtClean="0">
                <a:solidFill>
                  <a:srgbClr val="FF0000"/>
                </a:solidFill>
              </a:rPr>
              <a:t>貨櫃量</a:t>
            </a:r>
            <a:r>
              <a:rPr lang="zh-TW" altLang="en-US" dirty="0" smtClean="0"/>
              <a:t>與</a:t>
            </a:r>
            <a:r>
              <a:rPr lang="zh-TW" altLang="en-US" dirty="0" smtClean="0">
                <a:solidFill>
                  <a:srgbClr val="FF0000"/>
                </a:solidFill>
              </a:rPr>
              <a:t>台股加權指數</a:t>
            </a:r>
            <a:r>
              <a:rPr lang="zh-TW" altLang="en-US" dirty="0" smtClean="0"/>
              <a:t>之走勢亦呈現關聯性</a:t>
            </a:r>
            <a:endParaRPr lang="en-US" altLang="zh-TW" dirty="0" smtClean="0"/>
          </a:p>
          <a:p>
            <a:pPr lvl="2"/>
            <a:r>
              <a:rPr lang="zh-TW" altLang="en-US" dirty="0"/>
              <a:t>櫃量與台股</a:t>
            </a:r>
            <a:r>
              <a:rPr lang="zh-TW" altLang="en-US" dirty="0" smtClean="0"/>
              <a:t>加權指數之餘弦相似度</a:t>
            </a:r>
            <a:r>
              <a:rPr lang="en-US" altLang="zh-TW" dirty="0" smtClean="0"/>
              <a:t>: 0.9551442902662153</a:t>
            </a:r>
          </a:p>
          <a:p>
            <a:endParaRPr lang="en-US" altLang="zh-TW" dirty="0"/>
          </a:p>
          <a:p>
            <a:r>
              <a:rPr lang="zh-TW" altLang="en-US" dirty="0" smtClean="0"/>
              <a:t>希望未來機器學習課程可利用每月</a:t>
            </a:r>
            <a:r>
              <a:rPr lang="zh-TW" altLang="en-US" dirty="0" smtClean="0">
                <a:solidFill>
                  <a:srgbClr val="FF0000"/>
                </a:solidFill>
              </a:rPr>
              <a:t>貨櫃量</a:t>
            </a:r>
            <a:r>
              <a:rPr lang="zh-TW" altLang="en-US" dirty="0" smtClean="0"/>
              <a:t>數據推算</a:t>
            </a:r>
            <a:r>
              <a:rPr lang="zh-TW" altLang="en-US" dirty="0" smtClean="0">
                <a:solidFill>
                  <a:srgbClr val="FF0000"/>
                </a:solidFill>
              </a:rPr>
              <a:t>未來台股走勢</a:t>
            </a:r>
            <a:r>
              <a:rPr lang="zh-TW" altLang="en-US" dirty="0" smtClean="0"/>
              <a:t>！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088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smtClean="0"/>
              <a:t>Open Date</a:t>
            </a:r>
          </a:p>
          <a:p>
            <a:pPr lvl="2"/>
            <a:r>
              <a:rPr lang="en-US" altLang="zh-TW" dirty="0">
                <a:hlinkClick r:id="rId2"/>
              </a:rPr>
              <a:t>https://data.gov.tw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香港奇摩股市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hk.finance.yahoo.com/quote/2603.TW?p=2603.TW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/>
              </a:rPr>
              <a:t>https://hk.finance.yahoo.com/quote/%5ETWII?p=%</a:t>
            </a:r>
            <a:r>
              <a:rPr lang="en-US" altLang="zh-TW" dirty="0" smtClean="0">
                <a:hlinkClick r:id="rId4"/>
              </a:rPr>
              <a:t>5ETWII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Google</a:t>
            </a:r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0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~ 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END</a:t>
            </a:r>
            <a:r>
              <a:rPr lang="zh-TW" altLang="en-US" dirty="0" smtClean="0"/>
              <a:t> 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感謝</a:t>
            </a:r>
            <a:r>
              <a:rPr lang="zh-TW" altLang="en-US" dirty="0" smtClean="0"/>
              <a:t>聆聽</a:t>
            </a:r>
            <a:endParaRPr lang="en-US" altLang="zh-TW" dirty="0" smtClean="0"/>
          </a:p>
          <a:p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69545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國際貨物運輸種類</a:t>
            </a:r>
            <a:r>
              <a:rPr lang="en-US" altLang="zh-TW" dirty="0" smtClean="0"/>
              <a:t>-</a:t>
            </a:r>
            <a:r>
              <a:rPr lang="zh-TW" altLang="en-US" dirty="0" smtClean="0"/>
              <a:t>海運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散裝船</a:t>
            </a:r>
            <a:r>
              <a:rPr lang="en-US" altLang="zh-TW" dirty="0" smtClean="0"/>
              <a:t>(</a:t>
            </a:r>
            <a:r>
              <a:rPr lang="zh-TW" altLang="en-US" dirty="0" smtClean="0"/>
              <a:t>煤炭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遊艇 </a:t>
            </a:r>
            <a:r>
              <a:rPr lang="en-US" altLang="zh-TW" dirty="0" smtClean="0"/>
              <a:t>,</a:t>
            </a:r>
            <a:r>
              <a:rPr lang="zh-TW" altLang="en-US" dirty="0" smtClean="0"/>
              <a:t>水泥</a:t>
            </a:r>
            <a:r>
              <a:rPr lang="en-US" altLang="zh-TW" dirty="0" smtClean="0"/>
              <a:t>,</a:t>
            </a:r>
            <a:r>
              <a:rPr lang="zh-TW" altLang="en-US" dirty="0" smtClean="0"/>
              <a:t> 原油</a:t>
            </a:r>
            <a:r>
              <a:rPr lang="en-US" altLang="zh-TW" dirty="0" smtClean="0"/>
              <a:t>, </a:t>
            </a:r>
            <a:r>
              <a:rPr lang="zh-TW" altLang="en-US" dirty="0" smtClean="0"/>
              <a:t>糧食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貨櫃船</a:t>
            </a:r>
            <a:endParaRPr lang="zh-TW" altLang="en-US" dirty="0"/>
          </a:p>
        </p:txBody>
      </p:sp>
      <p:pic>
        <p:nvPicPr>
          <p:cNvPr id="3074" name="Picture 2" descr="https://img.technews.tw/wp-content/uploads/2021/10/14171207/30438278378_28e07fefec_k-e1634202740354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04593"/>
            <a:ext cx="4978400" cy="331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wport.com.tw/Upload/B/RelPic/News/9890/782d0975-a0eb-4037-9cf0-2590a50059ba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09800"/>
            <a:ext cx="4673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向右箭號 10"/>
          <p:cNvSpPr/>
          <p:nvPr/>
        </p:nvSpPr>
        <p:spPr>
          <a:xfrm rot="20680399" flipH="1">
            <a:off x="9401696" y="1700069"/>
            <a:ext cx="1055717" cy="26600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28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國際貨物運輸種類</a:t>
            </a:r>
            <a:r>
              <a:rPr lang="en-US" altLang="zh-TW" dirty="0" smtClean="0"/>
              <a:t>-</a:t>
            </a:r>
            <a:r>
              <a:rPr lang="zh-TW" altLang="en-US" dirty="0" smtClean="0"/>
              <a:t>陸運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鐵路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一帶一路</a:t>
            </a:r>
            <a:r>
              <a:rPr lang="en-US" altLang="zh-TW" dirty="0" smtClean="0"/>
              <a:t>-</a:t>
            </a:r>
            <a:r>
              <a:rPr lang="zh-TW" altLang="en-US" dirty="0" smtClean="0"/>
              <a:t>中歐班列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 smtClean="0"/>
              <a:t>公路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中港車</a:t>
            </a:r>
            <a:r>
              <a:rPr lang="en-US" altLang="zh-TW" dirty="0" smtClean="0"/>
              <a:t>)</a:t>
            </a:r>
          </a:p>
        </p:txBody>
      </p:sp>
      <p:pic>
        <p:nvPicPr>
          <p:cNvPr id="1026" name="Picture 2" descr="http://www.chinahkcarplate.com/wp-content/uploads/2017/08/huanggang-port-1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62225"/>
            <a:ext cx="49784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內容版面配置區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800" y="2562647"/>
            <a:ext cx="4978400" cy="27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/>
              <a:t>貨櫃</a:t>
            </a:r>
            <a:r>
              <a:rPr lang="zh-TW" altLang="en-US" dirty="0" smtClean="0"/>
              <a:t>航運</a:t>
            </a:r>
            <a:r>
              <a:rPr lang="en-US" altLang="zh-TW" dirty="0" smtClean="0"/>
              <a:t>(</a:t>
            </a:r>
            <a:r>
              <a:rPr lang="zh-TW" altLang="en-US" dirty="0" smtClean="0"/>
              <a:t>港務局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國際貿易</a:t>
            </a:r>
            <a:r>
              <a:rPr lang="en-US" altLang="zh-TW" dirty="0" smtClean="0"/>
              <a:t>(</a:t>
            </a:r>
            <a:r>
              <a:rPr lang="zh-TW" altLang="en-US" dirty="0" smtClean="0"/>
              <a:t>國貿局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8" name="Picture 2" descr="https://www.24tms.com.tw/dist/images/container/image_0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55" y="2209800"/>
            <a:ext cx="428909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images.stockfeel.com.tw/stockfeelimage/2014/12/shutterstock_180778097-1024x528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78906"/>
            <a:ext cx="4978400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直線圖說文字 2 6"/>
          <p:cNvSpPr/>
          <p:nvPr/>
        </p:nvSpPr>
        <p:spPr>
          <a:xfrm>
            <a:off x="5577840" y="1417638"/>
            <a:ext cx="822960" cy="478996"/>
          </a:xfrm>
          <a:prstGeom prst="borderCallout2">
            <a:avLst>
              <a:gd name="adj1" fmla="val 113636"/>
              <a:gd name="adj2" fmla="val 260459"/>
              <a:gd name="adj3" fmla="val 47582"/>
              <a:gd name="adj4" fmla="val 48069"/>
              <a:gd name="adj5" fmla="val 108066"/>
              <a:gd name="adj6" fmla="val -132779"/>
            </a:avLst>
          </a:prstGeom>
          <a:solidFill>
            <a:schemeClr val="accent3"/>
          </a:solidFill>
          <a:ln w="76200" cap="flat" cmpd="sng" algn="ctr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zh-TW" altLang="en-US" sz="2400" spc="30" dirty="0">
                <a:solidFill>
                  <a:schemeClr val="tx2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海關</a:t>
            </a:r>
          </a:p>
        </p:txBody>
      </p:sp>
    </p:spTree>
    <p:extLst>
      <p:ext uri="{BB962C8B-B14F-4D97-AF65-F5344CB8AC3E}">
        <p14:creationId xmlns:p14="http://schemas.microsoft.com/office/powerpoint/2010/main" val="26288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資料蒐集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Open </a:t>
            </a:r>
            <a:r>
              <a:rPr lang="en-US" altLang="zh-TW" dirty="0"/>
              <a:t>Data</a:t>
            </a:r>
            <a:r>
              <a:rPr lang="zh-TW" altLang="en-US" dirty="0"/>
              <a:t> 政府資料開放平</a:t>
            </a:r>
            <a:r>
              <a:rPr lang="zh-TW" altLang="en-US" dirty="0" smtClean="0"/>
              <a:t>臺</a:t>
            </a:r>
            <a:endParaRPr lang="en-US" altLang="zh-TW" dirty="0" smtClean="0"/>
          </a:p>
          <a:p>
            <a:pPr lvl="2"/>
            <a:r>
              <a:rPr lang="zh-TW" altLang="en-US" dirty="0"/>
              <a:t>臺灣港務</a:t>
            </a:r>
            <a:r>
              <a:rPr lang="zh-TW" altLang="en-US" dirty="0" smtClean="0"/>
              <a:t>股份有限公司</a:t>
            </a:r>
            <a:endParaRPr lang="en-US" altLang="zh-TW" dirty="0" smtClean="0"/>
          </a:p>
          <a:p>
            <a:pPr lvl="4"/>
            <a:r>
              <a:rPr lang="zh-TW" altLang="en-US" dirty="0"/>
              <a:t>臺灣地區國際商港貨櫃裝卸</a:t>
            </a:r>
            <a:r>
              <a:rPr lang="zh-TW" altLang="en-US" dirty="0" smtClean="0"/>
              <a:t>量</a:t>
            </a:r>
            <a:r>
              <a:rPr lang="en-US" altLang="zh-TW" dirty="0"/>
              <a:t>.</a:t>
            </a:r>
            <a:r>
              <a:rPr lang="en-US" altLang="zh-TW" dirty="0" smtClean="0"/>
              <a:t>csv		BIG5</a:t>
            </a:r>
          </a:p>
          <a:p>
            <a:pPr lvl="2"/>
            <a:r>
              <a:rPr lang="zh-TW" altLang="en-US" dirty="0" smtClean="0"/>
              <a:t>財政部</a:t>
            </a:r>
            <a:r>
              <a:rPr lang="zh-TW" altLang="en-US" dirty="0"/>
              <a:t>統計</a:t>
            </a:r>
            <a:r>
              <a:rPr lang="zh-TW" altLang="en-US" dirty="0" smtClean="0"/>
              <a:t>處</a:t>
            </a:r>
            <a:endParaRPr lang="en-US" altLang="zh-TW" dirty="0" smtClean="0"/>
          </a:p>
          <a:p>
            <a:pPr lvl="4"/>
            <a:r>
              <a:rPr lang="zh-TW" altLang="en-US" dirty="0"/>
              <a:t>進出口貿易</a:t>
            </a:r>
            <a:r>
              <a:rPr lang="zh-TW" altLang="en-US" dirty="0" smtClean="0"/>
              <a:t>值</a:t>
            </a:r>
            <a:r>
              <a:rPr lang="en-US" altLang="zh-TW" dirty="0"/>
              <a:t>.</a:t>
            </a:r>
            <a:r>
              <a:rPr lang="en-US" altLang="zh-TW" dirty="0" smtClean="0"/>
              <a:t>csv			</a:t>
            </a:r>
            <a:r>
              <a:rPr lang="en-US" altLang="zh-TW" dirty="0"/>
              <a:t>	utf-8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財政部</a:t>
            </a:r>
            <a:r>
              <a:rPr lang="zh-TW" altLang="en-US" dirty="0"/>
              <a:t>關務署</a:t>
            </a:r>
            <a:endParaRPr lang="en-US" altLang="zh-TW" dirty="0"/>
          </a:p>
          <a:p>
            <a:pPr lvl="4"/>
            <a:r>
              <a:rPr lang="zh-TW" altLang="en-US" dirty="0"/>
              <a:t>海關進出口貿易</a:t>
            </a:r>
            <a:r>
              <a:rPr lang="zh-TW" altLang="en-US" dirty="0" smtClean="0"/>
              <a:t>統計</a:t>
            </a:r>
            <a:r>
              <a:rPr lang="en-US" altLang="zh-TW" dirty="0"/>
              <a:t>.</a:t>
            </a:r>
            <a:r>
              <a:rPr lang="en-US" altLang="zh-TW" dirty="0" smtClean="0"/>
              <a:t>txt			utf-8</a:t>
            </a:r>
          </a:p>
          <a:p>
            <a:pPr lvl="2"/>
            <a:r>
              <a:rPr lang="zh-TW" altLang="en-US" dirty="0" smtClean="0"/>
              <a:t>財政部</a:t>
            </a:r>
            <a:r>
              <a:rPr lang="zh-TW" altLang="en-US" dirty="0"/>
              <a:t>關務</a:t>
            </a:r>
            <a:r>
              <a:rPr lang="zh-TW" altLang="en-US" dirty="0" smtClean="0"/>
              <a:t>署</a:t>
            </a:r>
            <a:endParaRPr lang="en-US" altLang="zh-TW" dirty="0" smtClean="0"/>
          </a:p>
          <a:p>
            <a:pPr lvl="4"/>
            <a:r>
              <a:rPr lang="zh-TW" altLang="en-US" dirty="0"/>
              <a:t>國家</a:t>
            </a:r>
            <a:r>
              <a:rPr lang="en-US" altLang="zh-TW" dirty="0"/>
              <a:t>(</a:t>
            </a:r>
            <a:r>
              <a:rPr lang="zh-TW" altLang="en-US" dirty="0"/>
              <a:t>地區</a:t>
            </a:r>
            <a:r>
              <a:rPr lang="en-US" altLang="zh-TW" dirty="0"/>
              <a:t>)</a:t>
            </a:r>
            <a:r>
              <a:rPr lang="zh-TW" altLang="en-US" dirty="0"/>
              <a:t>貿易總值排名前</a:t>
            </a:r>
            <a:r>
              <a:rPr lang="en-US" altLang="zh-TW" dirty="0" smtClean="0"/>
              <a:t>30</a:t>
            </a:r>
            <a:r>
              <a:rPr lang="zh-TW" altLang="en-US" dirty="0" smtClean="0"/>
              <a:t>名</a:t>
            </a:r>
            <a:r>
              <a:rPr lang="en-US" altLang="zh-TW" dirty="0"/>
              <a:t>.</a:t>
            </a:r>
            <a:r>
              <a:rPr lang="en-US" altLang="zh-TW" dirty="0" smtClean="0"/>
              <a:t>csv		utf-8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 rot="20680399" flipH="1">
            <a:off x="6799815" y="2398336"/>
            <a:ext cx="1055717" cy="26600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20680399" flipH="1">
            <a:off x="5022758" y="3279945"/>
            <a:ext cx="1055717" cy="26600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253643" y="4256116"/>
            <a:ext cx="540328" cy="391881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直線圖說文字 1 4"/>
          <p:cNvSpPr/>
          <p:nvPr/>
        </p:nvSpPr>
        <p:spPr>
          <a:xfrm>
            <a:off x="6094858" y="4115751"/>
            <a:ext cx="1159379" cy="336305"/>
          </a:xfrm>
          <a:prstGeom prst="borderCallout1">
            <a:avLst>
              <a:gd name="adj1" fmla="val 46479"/>
              <a:gd name="adj2" fmla="val -1165"/>
              <a:gd name="adj3" fmla="val 83165"/>
              <a:gd name="adj4" fmla="val -26645"/>
            </a:avLst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.csv</a:t>
            </a:r>
            <a:r>
              <a:rPr lang="zh-TW" alt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打不開</a:t>
            </a:r>
          </a:p>
        </p:txBody>
      </p:sp>
    </p:spTree>
    <p:extLst>
      <p:ext uri="{BB962C8B-B14F-4D97-AF65-F5344CB8AC3E}">
        <p14:creationId xmlns:p14="http://schemas.microsoft.com/office/powerpoint/2010/main" val="354688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進出口貿易</a:t>
            </a:r>
            <a:r>
              <a:rPr lang="zh-TW" altLang="en-US" dirty="0" smtClean="0"/>
              <a:t>值 </a:t>
            </a:r>
            <a:r>
              <a:rPr lang="en-US" altLang="zh-TW" dirty="0" smtClean="0"/>
              <a:t>(</a:t>
            </a:r>
            <a:r>
              <a:rPr lang="zh-TW" altLang="en-US" dirty="0" smtClean="0"/>
              <a:t>出口外銷、採購進口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85332" y="1600200"/>
            <a:ext cx="7421335" cy="41148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125585" y="1620982"/>
            <a:ext cx="482138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3125585" y="1982269"/>
            <a:ext cx="482138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884515" y="2330770"/>
            <a:ext cx="723207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173286" y="1620982"/>
            <a:ext cx="1551709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81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進出口貿易</a:t>
            </a:r>
            <a:r>
              <a:rPr lang="zh-TW" altLang="en-US" dirty="0" smtClean="0"/>
              <a:t>值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資料清整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734616" y="1600200"/>
            <a:ext cx="4722768" cy="41148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264428" y="1600200"/>
            <a:ext cx="3532909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7915134" y="1600200"/>
            <a:ext cx="482138" cy="282633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8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進出口貿易額 </a:t>
            </a:r>
            <a:r>
              <a:rPr lang="en-US" altLang="zh-TW" dirty="0" smtClean="0"/>
              <a:t>(</a:t>
            </a:r>
            <a:r>
              <a:rPr lang="zh-TW" altLang="en-US" dirty="0" smtClean="0"/>
              <a:t>千美元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3" name="內容版面配置區 12">
            <a:hlinkClick r:id="rId2" action="ppaction://hlinkfile"/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12800" y="1741516"/>
            <a:ext cx="10566400" cy="2556249"/>
          </a:xfrm>
          <a:prstGeom prst="rect">
            <a:avLst/>
          </a:prstGeom>
        </p:spPr>
      </p:pic>
      <p:pic>
        <p:nvPicPr>
          <p:cNvPr id="15" name="圖片 1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621643"/>
            <a:ext cx="10566000" cy="145010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471351" y="3865417"/>
            <a:ext cx="207819" cy="3491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932116" y="3865417"/>
            <a:ext cx="207819" cy="34913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317074" y="5162205"/>
            <a:ext cx="504308" cy="75922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直線圖說文字 1 7"/>
          <p:cNvSpPr/>
          <p:nvPr/>
        </p:nvSpPr>
        <p:spPr>
          <a:xfrm>
            <a:off x="4821382" y="6170300"/>
            <a:ext cx="1495442" cy="336305"/>
          </a:xfrm>
          <a:prstGeom prst="borderCallout1">
            <a:avLst>
              <a:gd name="adj1" fmla="val 46479"/>
              <a:gd name="adj2" fmla="val -1165"/>
              <a:gd name="adj3" fmla="val -78307"/>
              <a:gd name="adj4" fmla="val -16701"/>
            </a:avLst>
          </a:prstGeom>
          <a:noFill/>
          <a:ln w="19050" cap="flat" cmpd="sng" algn="ctr">
            <a:solidFill>
              <a:srgbClr val="FFC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2008</a:t>
            </a:r>
            <a:r>
              <a:rPr lang="zh-TW" alt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金融海嘯</a:t>
            </a:r>
            <a:endParaRPr lang="zh-TW" altLang="en-US" sz="1600" dirty="0">
              <a:solidFill>
                <a:schemeClr val="accent3">
                  <a:lumMod val="20000"/>
                  <a:lumOff val="8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5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海洋設計範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801_TF03460535" id="{E9DBD113-AC74-47BD-8DB0-84ACB731A446}" vid="{D4C03E9E-C326-4F85-82E2-664720916C7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DC6412-8CE7-4C8A-96E9-2669F16D17E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195433-C13C-4992-BB9A-17B0DB253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D6C63E-22D9-40FD-AF90-6F5632A43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海洋設計範本</Template>
  <TotalTime>995</TotalTime>
  <Words>637</Words>
  <Application>Microsoft Office PowerPoint</Application>
  <PresentationFormat>寬螢幕</PresentationFormat>
  <Paragraphs>88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Microsoft JhengHei UI</vt:lpstr>
      <vt:lpstr>新細明體</vt:lpstr>
      <vt:lpstr>Arial</vt:lpstr>
      <vt:lpstr>海洋設計範本</vt:lpstr>
      <vt:lpstr>貨櫃航運數據分析歷程</vt:lpstr>
      <vt:lpstr>國際貨物運輸種類-空運</vt:lpstr>
      <vt:lpstr>國際貨物運輸種類-海運</vt:lpstr>
      <vt:lpstr>國際貨物運輸種類-陸運</vt:lpstr>
      <vt:lpstr>數據分析</vt:lpstr>
      <vt:lpstr>資料蒐集</vt:lpstr>
      <vt:lpstr>進出口貿易值 (出口外銷、採購進口)</vt:lpstr>
      <vt:lpstr>進出口貿易值-資料清整</vt:lpstr>
      <vt:lpstr>進出口貿易額 (千美元)</vt:lpstr>
      <vt:lpstr>出入超貿易額 (出口-進口)</vt:lpstr>
      <vt:lpstr>貿易總值 (出口+進口)</vt:lpstr>
      <vt:lpstr>臺灣地區國際商港貨櫃裝卸量 (TEU)</vt:lpstr>
      <vt:lpstr>臺灣地區國際商港貨櫃裝卸量-資料清整</vt:lpstr>
      <vt:lpstr>進出口櫃量 (TEU)</vt:lpstr>
      <vt:lpstr>進出口櫃量合計 (進港+出港)</vt:lpstr>
      <vt:lpstr>餘弦相似度計算 (0~±1)</vt:lpstr>
      <vt:lpstr>餘弦相似度計算</vt:lpstr>
      <vt:lpstr>歸一化</vt:lpstr>
      <vt:lpstr>線性關係</vt:lpstr>
      <vt:lpstr>線性關係</vt:lpstr>
      <vt:lpstr>與股價的關係 (餘弦相似度)</vt:lpstr>
      <vt:lpstr>結語 &amp; 未來展望</vt:lpstr>
      <vt:lpstr>參考資料</vt:lpstr>
      <vt:lpstr>~ THE END 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student</dc:creator>
  <cp:lastModifiedBy>student</cp:lastModifiedBy>
  <cp:revision>116</cp:revision>
  <dcterms:created xsi:type="dcterms:W3CDTF">2023-09-01T04:18:23Z</dcterms:created>
  <dcterms:modified xsi:type="dcterms:W3CDTF">2023-09-05T12:59:37Z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